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60" r:id="rId2"/>
    <p:sldId id="261" r:id="rId3"/>
    <p:sldId id="285" r:id="rId4"/>
    <p:sldId id="286" r:id="rId5"/>
    <p:sldId id="287" r:id="rId6"/>
    <p:sldId id="288" r:id="rId7"/>
    <p:sldId id="289" r:id="rId8"/>
    <p:sldId id="290" r:id="rId9"/>
    <p:sldId id="292" r:id="rId10"/>
    <p:sldId id="296" r:id="rId11"/>
    <p:sldId id="297" r:id="rId12"/>
    <p:sldId id="291" r:id="rId13"/>
    <p:sldId id="294" r:id="rId14"/>
    <p:sldId id="295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0ahUKEwj234bhxNrVAhVI2yYKHU_uAQkQjRwIBw&amp;url=https://www.ck12.org/book/Peoples-Physics-Book-Version-3-with-Videos/section/10.1/&amp;psig=AFQjCNHaPw5CU9ZcmGMjRoU8bbDv75T0GA&amp;ust=1502931077420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HB2jgJJG2is" TargetMode="External"/><Relationship Id="rId4" Type="http://schemas.openxmlformats.org/officeDocument/2006/relationships/hyperlink" Target="https://www.youtube.com/watch?v=SzbFdNlzD5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3 – Sept 3</a:t>
            </a:r>
            <a:r>
              <a:rPr lang="en-US" smtClean="0"/>
              <a:t>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092" y="2508068"/>
            <a:ext cx="9640389" cy="343553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Do Now: P3 Challenge –</a:t>
            </a:r>
          </a:p>
          <a:p>
            <a:r>
              <a:rPr lang="en-US" sz="2000" b="1" dirty="0" smtClean="0"/>
              <a:t>If you have the following displacement versus time graph, draw the corresponding velocity versus time graph and the acceleration versus time graph. (4 regions)</a:t>
            </a: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4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71241" y="4386020"/>
            <a:ext cx="0" cy="976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71241" y="5367580"/>
            <a:ext cx="45255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6200000">
            <a:off x="2022528" y="4799309"/>
            <a:ext cx="1890793" cy="1131377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2967925" y="4419601"/>
            <a:ext cx="7981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66088" y="4419601"/>
            <a:ext cx="712922" cy="18907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6200000" flipH="1" flipV="1">
            <a:off x="3533614" y="4796725"/>
            <a:ext cx="1890793" cy="1131377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from sine/cosine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603499"/>
            <a:ext cx="10530768" cy="406077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Consider Graph of </a:t>
            </a:r>
            <a:r>
              <a:rPr lang="en-US" sz="2600" b="1" dirty="0" smtClean="0"/>
              <a:t>x </a:t>
            </a:r>
            <a:r>
              <a:rPr lang="en-US" sz="2600" b="1" dirty="0"/>
              <a:t>= x</a:t>
            </a:r>
            <a:r>
              <a:rPr lang="en-US" sz="2600" b="1" baseline="-25000" dirty="0"/>
              <a:t>o</a:t>
            </a:r>
            <a:r>
              <a:rPr lang="en-US" sz="2600" b="1" dirty="0"/>
              <a:t> cos </a:t>
            </a:r>
            <a:r>
              <a:rPr lang="el-GR" sz="2600" b="1" dirty="0"/>
              <a:t>ω</a:t>
            </a:r>
            <a:r>
              <a:rPr lang="en-US" sz="2600" b="1" dirty="0"/>
              <a:t>t    </a:t>
            </a:r>
            <a:r>
              <a:rPr lang="en-US" b="1" dirty="0" smtClean="0"/>
              <a:t>Displacement function of time.</a:t>
            </a:r>
          </a:p>
          <a:p>
            <a:pPr lvl="1"/>
            <a:r>
              <a:rPr lang="en-US" b="1" dirty="0" smtClean="0"/>
              <a:t>Amplitude = x</a:t>
            </a:r>
            <a:r>
              <a:rPr lang="en-US" b="1" baseline="-25000" dirty="0" smtClean="0"/>
              <a:t>o</a:t>
            </a:r>
            <a:endParaRPr lang="en-US" b="1" dirty="0"/>
          </a:p>
          <a:p>
            <a:r>
              <a:rPr lang="en-US" b="1" dirty="0" smtClean="0"/>
              <a:t>Slope of displacement graph = velocity		</a:t>
            </a:r>
          </a:p>
          <a:p>
            <a:pPr lvl="1"/>
            <a:r>
              <a:rPr lang="en-US" b="1" dirty="0" smtClean="0"/>
              <a:t>Take the derivative    </a:t>
            </a:r>
            <a:r>
              <a:rPr lang="en-US" sz="1900" b="1" dirty="0" smtClean="0"/>
              <a:t>v </a:t>
            </a:r>
            <a:r>
              <a:rPr lang="en-US" sz="1900" b="1" dirty="0"/>
              <a:t>=  </a:t>
            </a:r>
            <a:r>
              <a:rPr lang="en-US" sz="1900" b="1" dirty="0" smtClean="0"/>
              <a:t>– </a:t>
            </a:r>
            <a:r>
              <a:rPr lang="el-GR" sz="1900" b="1" dirty="0" smtClean="0"/>
              <a:t>ω </a:t>
            </a:r>
            <a:r>
              <a:rPr lang="en-US" sz="1900" b="1" dirty="0" smtClean="0"/>
              <a:t>x</a:t>
            </a:r>
            <a:r>
              <a:rPr lang="en-US" sz="1900" b="1" baseline="-25000" dirty="0" smtClean="0"/>
              <a:t>o</a:t>
            </a:r>
            <a:r>
              <a:rPr lang="en-US" sz="1900" b="1" dirty="0" smtClean="0"/>
              <a:t> sin </a:t>
            </a:r>
            <a:r>
              <a:rPr lang="el-GR" sz="1900" b="1" dirty="0"/>
              <a:t>ω</a:t>
            </a:r>
            <a:r>
              <a:rPr lang="en-US" sz="1900" b="1" dirty="0" smtClean="0"/>
              <a:t>t</a:t>
            </a:r>
            <a:r>
              <a:rPr lang="en-US" b="1" dirty="0" smtClean="0"/>
              <a:t>			</a:t>
            </a:r>
            <a:r>
              <a:rPr lang="en-US" sz="2200" b="1" dirty="0" err="1" smtClean="0"/>
              <a:t>v</a:t>
            </a:r>
            <a:r>
              <a:rPr lang="en-US" sz="2200" b="1" baseline="-25000" dirty="0" err="1" smtClean="0"/>
              <a:t>max</a:t>
            </a:r>
            <a:r>
              <a:rPr lang="en-US" sz="2200" b="1" dirty="0" smtClean="0"/>
              <a:t> = </a:t>
            </a:r>
            <a:r>
              <a:rPr lang="el-GR" sz="2200" b="1" dirty="0"/>
              <a:t>ω </a:t>
            </a:r>
            <a:r>
              <a:rPr lang="en-US" sz="2200" b="1" dirty="0"/>
              <a:t>x</a:t>
            </a:r>
            <a:r>
              <a:rPr lang="en-US" sz="2200" b="1" baseline="-25000" dirty="0"/>
              <a:t>o</a:t>
            </a:r>
            <a:r>
              <a:rPr lang="en-US" sz="2200" b="1" dirty="0"/>
              <a:t> </a:t>
            </a:r>
            <a:endParaRPr lang="en-US" b="1" dirty="0" smtClean="0"/>
          </a:p>
          <a:p>
            <a:r>
              <a:rPr lang="en-US" b="1" dirty="0" smtClean="0"/>
              <a:t>Graph of   </a:t>
            </a:r>
            <a:r>
              <a:rPr lang="en-US" sz="2600" b="1" dirty="0" smtClean="0"/>
              <a:t>v =  – </a:t>
            </a:r>
            <a:r>
              <a:rPr lang="el-GR" sz="2600" b="1" dirty="0" smtClean="0"/>
              <a:t>ω </a:t>
            </a:r>
            <a:r>
              <a:rPr lang="en-US" sz="2600" b="1" dirty="0" smtClean="0"/>
              <a:t>x</a:t>
            </a:r>
            <a:r>
              <a:rPr lang="en-US" sz="2600" b="1" baseline="-25000" dirty="0" smtClean="0"/>
              <a:t>o</a:t>
            </a:r>
            <a:r>
              <a:rPr lang="en-US" sz="2600" b="1" dirty="0" smtClean="0"/>
              <a:t> sin </a:t>
            </a:r>
            <a:r>
              <a:rPr lang="el-GR" sz="2600" b="1" dirty="0" smtClean="0"/>
              <a:t>ω</a:t>
            </a:r>
            <a:r>
              <a:rPr lang="en-US" sz="2600" b="1" dirty="0" smtClean="0"/>
              <a:t>t                    </a:t>
            </a:r>
            <a:r>
              <a:rPr lang="en-US" b="1" dirty="0" smtClean="0"/>
              <a:t>Velocity </a:t>
            </a:r>
            <a:r>
              <a:rPr lang="en-US" b="1" dirty="0"/>
              <a:t>function of time</a:t>
            </a:r>
            <a:r>
              <a:rPr lang="en-US" b="1" dirty="0" smtClean="0"/>
              <a:t>.</a:t>
            </a:r>
          </a:p>
          <a:p>
            <a:r>
              <a:rPr lang="en-US" b="1" dirty="0"/>
              <a:t>Slope of </a:t>
            </a:r>
            <a:r>
              <a:rPr lang="en-US" b="1" dirty="0" smtClean="0"/>
              <a:t>velocity </a:t>
            </a:r>
            <a:r>
              <a:rPr lang="en-US" b="1" dirty="0"/>
              <a:t>graph = </a:t>
            </a:r>
            <a:r>
              <a:rPr lang="en-US" b="1" dirty="0" smtClean="0"/>
              <a:t>acceleration</a:t>
            </a:r>
            <a:r>
              <a:rPr lang="en-US" b="1" dirty="0"/>
              <a:t>		</a:t>
            </a:r>
          </a:p>
          <a:p>
            <a:pPr lvl="1"/>
            <a:r>
              <a:rPr lang="en-US" b="1" dirty="0"/>
              <a:t>Take the derivative </a:t>
            </a:r>
            <a:r>
              <a:rPr lang="en-US" b="1" dirty="0" smtClean="0"/>
              <a:t>again   a </a:t>
            </a:r>
            <a:r>
              <a:rPr lang="en-US" b="1" dirty="0"/>
              <a:t>=  – </a:t>
            </a:r>
            <a:r>
              <a:rPr lang="el-GR" b="1" dirty="0" smtClean="0"/>
              <a:t>ω</a:t>
            </a:r>
            <a:r>
              <a:rPr lang="en-US" b="1" baseline="30000" dirty="0" smtClean="0"/>
              <a:t>2</a:t>
            </a:r>
            <a:r>
              <a:rPr lang="el-GR" b="1" dirty="0" smtClean="0"/>
              <a:t> </a:t>
            </a:r>
            <a:r>
              <a:rPr lang="en-US" b="1" dirty="0"/>
              <a:t>x</a:t>
            </a:r>
            <a:r>
              <a:rPr lang="en-US" b="1" baseline="-25000" dirty="0"/>
              <a:t>o</a:t>
            </a:r>
            <a:r>
              <a:rPr lang="en-US" b="1" dirty="0"/>
              <a:t> </a:t>
            </a:r>
            <a:r>
              <a:rPr lang="en-US" b="1" dirty="0" smtClean="0"/>
              <a:t>cos </a:t>
            </a:r>
            <a:r>
              <a:rPr lang="el-GR" b="1" dirty="0"/>
              <a:t>ω</a:t>
            </a:r>
            <a:r>
              <a:rPr lang="en-US" b="1" dirty="0"/>
              <a:t>t	</a:t>
            </a:r>
            <a:endParaRPr lang="en-US" b="1" dirty="0" smtClean="0"/>
          </a:p>
          <a:p>
            <a:pPr lvl="1"/>
            <a:r>
              <a:rPr lang="en-US" b="1" dirty="0" smtClean="0"/>
              <a:t>Substitute </a:t>
            </a:r>
            <a:r>
              <a:rPr lang="en-US" sz="2600" b="1" dirty="0"/>
              <a:t>a =  – </a:t>
            </a:r>
            <a:r>
              <a:rPr lang="el-GR" sz="2600" b="1" dirty="0"/>
              <a:t>ω</a:t>
            </a:r>
            <a:r>
              <a:rPr lang="en-US" sz="2600" b="1" baseline="30000" dirty="0"/>
              <a:t>2</a:t>
            </a:r>
            <a:r>
              <a:rPr lang="el-GR" sz="2600" b="1" dirty="0"/>
              <a:t> </a:t>
            </a:r>
            <a:r>
              <a:rPr lang="en-US" sz="2600" b="1" dirty="0"/>
              <a:t>x	</a:t>
            </a:r>
            <a:r>
              <a:rPr lang="en-US" b="1" dirty="0" smtClean="0"/>
              <a:t>						</a:t>
            </a:r>
            <a:r>
              <a:rPr lang="en-US" sz="2200" b="1" dirty="0" err="1" smtClean="0"/>
              <a:t>a</a:t>
            </a:r>
            <a:r>
              <a:rPr lang="en-US" sz="2200" b="1" baseline="-25000" dirty="0" err="1" smtClean="0"/>
              <a:t>max</a:t>
            </a:r>
            <a:r>
              <a:rPr lang="en-US" sz="2200" b="1" dirty="0" smtClean="0"/>
              <a:t> = </a:t>
            </a:r>
            <a:r>
              <a:rPr lang="el-GR" sz="2200" b="1" dirty="0" smtClean="0"/>
              <a:t>ω</a:t>
            </a:r>
            <a:r>
              <a:rPr lang="en-US" sz="2200" b="1" baseline="30000" dirty="0" smtClean="0"/>
              <a:t>2</a:t>
            </a:r>
            <a:r>
              <a:rPr lang="el-GR" sz="2200" b="1" dirty="0" smtClean="0"/>
              <a:t> </a:t>
            </a:r>
            <a:r>
              <a:rPr lang="en-US" sz="2200" b="1" dirty="0"/>
              <a:t>x</a:t>
            </a:r>
            <a:r>
              <a:rPr lang="en-US" sz="2200" b="1" baseline="-25000" dirty="0"/>
              <a:t>o</a:t>
            </a:r>
            <a:r>
              <a:rPr lang="en-US" sz="2200" b="1" dirty="0"/>
              <a:t> </a:t>
            </a:r>
          </a:p>
          <a:p>
            <a:r>
              <a:rPr lang="en-US" b="1" dirty="0" smtClean="0"/>
              <a:t>Meets the condition for the acceleration to be </a:t>
            </a:r>
            <a:r>
              <a:rPr lang="en-US" b="1" u="sng" dirty="0" smtClean="0"/>
              <a:t>proportional to and opposed to</a:t>
            </a:r>
            <a:r>
              <a:rPr lang="en-US" b="1" dirty="0" smtClean="0"/>
              <a:t> displacement!  …. A restoring force</a:t>
            </a:r>
          </a:p>
          <a:p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9278992" y="2603499"/>
            <a:ext cx="2913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From Data Packet</a:t>
            </a:r>
          </a:p>
          <a:p>
            <a:r>
              <a:rPr lang="en-US" dirty="0" smtClean="0"/>
              <a:t>𝜔</a:t>
            </a:r>
            <a:r>
              <a:rPr lang="en-US" dirty="0"/>
              <a:t>=2</a:t>
            </a:r>
            <a:r>
              <a:rPr lang="en-US" dirty="0" smtClean="0"/>
              <a:t>𝜋/𝑇 </a:t>
            </a:r>
          </a:p>
          <a:p>
            <a:r>
              <a:rPr lang="en-US" dirty="0" smtClean="0"/>
              <a:t>𝑎</a:t>
            </a:r>
            <a:r>
              <a:rPr lang="en-US" dirty="0"/>
              <a:t>=−𝜔</a:t>
            </a:r>
            <a:r>
              <a:rPr lang="en-US" baseline="30000" dirty="0"/>
              <a:t>2</a:t>
            </a:r>
            <a:r>
              <a:rPr lang="en-US" dirty="0"/>
              <a:t>𝑥 	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𝑥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=𝑥</a:t>
            </a:r>
            <a:r>
              <a:rPr lang="en-US" sz="800" dirty="0">
                <a:solidFill>
                  <a:srgbClr val="000000"/>
                </a:solidFill>
                <a:latin typeface="Cambria Math" panose="02040503050406030204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sin𝜔𝑡</a:t>
            </a:r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;      𝑥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=𝑥</a:t>
            </a:r>
            <a:r>
              <a:rPr lang="en-US" sz="800" dirty="0">
                <a:solidFill>
                  <a:srgbClr val="000000"/>
                </a:solidFill>
                <a:latin typeface="Cambria Math" panose="02040503050406030204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cos𝜔𝑡 </a:t>
            </a:r>
            <a:endParaRPr lang="en-US" dirty="0" smtClean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𝑣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𝜔𝑥</a:t>
            </a:r>
            <a:r>
              <a:rPr lang="en-US" sz="8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𝜔𝑡</a:t>
            </a:r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;  𝑣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=−𝜔𝑥</a:t>
            </a:r>
            <a:r>
              <a:rPr lang="en-US" sz="800" dirty="0">
                <a:solidFill>
                  <a:srgbClr val="000000"/>
                </a:solidFill>
                <a:latin typeface="Cambria Math" panose="02040503050406030204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sin𝜔𝑡 	</a:t>
            </a:r>
          </a:p>
        </p:txBody>
      </p:sp>
    </p:spTree>
    <p:extLst>
      <p:ext uri="{BB962C8B-B14F-4D97-AF65-F5344CB8AC3E}">
        <p14:creationId xmlns:p14="http://schemas.microsoft.com/office/powerpoint/2010/main" val="7987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on spring oscillation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17846" cy="3416300"/>
          </a:xfrm>
        </p:spPr>
        <p:txBody>
          <a:bodyPr/>
          <a:lstStyle/>
          <a:p>
            <a:r>
              <a:rPr lang="en-US" b="1" dirty="0" smtClean="0"/>
              <a:t>Consider      a </a:t>
            </a:r>
            <a:r>
              <a:rPr lang="en-US" b="1" dirty="0"/>
              <a:t>=  – </a:t>
            </a:r>
            <a:r>
              <a:rPr lang="el-GR" b="1" dirty="0"/>
              <a:t>ω</a:t>
            </a:r>
            <a:r>
              <a:rPr lang="en-US" b="1" baseline="30000" dirty="0"/>
              <a:t>2</a:t>
            </a:r>
            <a:r>
              <a:rPr lang="el-GR" b="1" dirty="0"/>
              <a:t> </a:t>
            </a:r>
            <a:r>
              <a:rPr lang="en-US" b="1" dirty="0"/>
              <a:t>x	</a:t>
            </a:r>
          </a:p>
          <a:p>
            <a:r>
              <a:rPr lang="en-US" b="1" dirty="0" smtClean="0"/>
              <a:t>Also know from Hooke’s Law and 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law, F = – </a:t>
            </a:r>
            <a:r>
              <a:rPr lang="en-US" b="1" dirty="0" err="1" smtClean="0"/>
              <a:t>kx</a:t>
            </a:r>
            <a:r>
              <a:rPr lang="en-US" b="1" dirty="0" smtClean="0"/>
              <a:t> = ma</a:t>
            </a:r>
          </a:p>
          <a:p>
            <a:r>
              <a:rPr lang="en-US" b="1" dirty="0" smtClean="0"/>
              <a:t>Substitute for a    	 	</a:t>
            </a:r>
            <a:r>
              <a:rPr lang="en-US" b="1" dirty="0"/>
              <a:t> – </a:t>
            </a:r>
            <a:r>
              <a:rPr lang="en-US" b="1" dirty="0" err="1" smtClean="0"/>
              <a:t>kx</a:t>
            </a:r>
            <a:r>
              <a:rPr lang="en-US" b="1" dirty="0" smtClean="0"/>
              <a:t> = m(– </a:t>
            </a:r>
            <a:r>
              <a:rPr lang="el-GR" b="1" dirty="0" smtClean="0"/>
              <a:t>ω</a:t>
            </a:r>
            <a:r>
              <a:rPr lang="en-US" b="1" baseline="30000" dirty="0"/>
              <a:t>2</a:t>
            </a:r>
            <a:r>
              <a:rPr lang="el-GR" b="1" dirty="0"/>
              <a:t> </a:t>
            </a:r>
            <a:r>
              <a:rPr lang="en-US" b="1" dirty="0" smtClean="0"/>
              <a:t>x)</a:t>
            </a:r>
          </a:p>
          <a:p>
            <a:r>
              <a:rPr lang="en-US" b="1" dirty="0" smtClean="0"/>
              <a:t>Simplify</a:t>
            </a:r>
            <a:r>
              <a:rPr lang="en-US" b="1" dirty="0"/>
              <a:t>	</a:t>
            </a:r>
            <a:r>
              <a:rPr lang="en-US" b="1" dirty="0" smtClean="0"/>
              <a:t>		             k = m</a:t>
            </a:r>
            <a:r>
              <a:rPr lang="el-GR" b="1" dirty="0"/>
              <a:t> ω</a:t>
            </a:r>
            <a:r>
              <a:rPr lang="en-US" b="1" baseline="30000" dirty="0"/>
              <a:t>2</a:t>
            </a:r>
            <a:r>
              <a:rPr lang="el-GR" b="1" dirty="0"/>
              <a:t> </a:t>
            </a:r>
            <a:r>
              <a:rPr lang="en-US" b="1" dirty="0" smtClean="0"/>
              <a:t>		</a:t>
            </a:r>
            <a:r>
              <a:rPr lang="en-US" b="1" dirty="0" smtClean="0">
                <a:sym typeface="Wingdings" panose="05000000000000000000" pitchFamily="2" charset="2"/>
              </a:rPr>
              <a:t> useful equation (not in data booklet)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Solve for </a:t>
            </a:r>
            <a:r>
              <a:rPr lang="el-GR" b="1" dirty="0" smtClean="0"/>
              <a:t>ω</a:t>
            </a:r>
            <a:r>
              <a:rPr lang="en-US" b="1" dirty="0" smtClean="0"/>
              <a:t>, substitute into T = 2</a:t>
            </a:r>
            <a:r>
              <a:rPr lang="el-GR" b="1" dirty="0" smtClean="0"/>
              <a:t>π</a:t>
            </a:r>
            <a:r>
              <a:rPr lang="en-US" b="1" dirty="0" smtClean="0"/>
              <a:t>/</a:t>
            </a:r>
            <a:r>
              <a:rPr lang="el-GR" b="1" dirty="0"/>
              <a:t> </a:t>
            </a:r>
            <a:r>
              <a:rPr lang="el-GR" b="1" dirty="0" smtClean="0"/>
              <a:t>ω</a:t>
            </a:r>
            <a:r>
              <a:rPr lang="en-US" b="1" dirty="0" smtClean="0"/>
              <a:t>   gives equation in data booklet for period.</a:t>
            </a:r>
          </a:p>
          <a:p>
            <a:endParaRPr lang="en-US" b="1" dirty="0"/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1960" y="4767941"/>
                <a:ext cx="1861457" cy="5636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960" y="4767941"/>
                <a:ext cx="1861457" cy="563680"/>
              </a:xfrm>
              <a:prstGeom prst="rect">
                <a:avLst/>
              </a:prstGeom>
              <a:blipFill>
                <a:blip r:embed="rId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1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and Phase Difference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6547704" cy="38747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 smtClean="0"/>
                  <a:t>Frequency</a:t>
                </a:r>
                <a:r>
                  <a:rPr lang="en-US" b="1" dirty="0" smtClean="0"/>
                  <a:t> is the number of complete oscillations in one second. Mathematically, it is the reciprocal of the period.  Symbol: f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</a:p>
              <a:p>
                <a:r>
                  <a:rPr lang="en-US" b="1" dirty="0" smtClean="0"/>
                  <a:t>The last variable that describes SHM is phase. Because it is usually described relative to some reference phase of zero degrees, it is best described as a </a:t>
                </a:r>
                <a:r>
                  <a:rPr lang="en-US" b="1" u="sng" dirty="0" smtClean="0"/>
                  <a:t>phase difference</a:t>
                </a:r>
                <a:r>
                  <a:rPr lang="en-US" b="1" dirty="0" smtClean="0"/>
                  <a:t>.</a:t>
                </a:r>
              </a:p>
              <a:p>
                <a:r>
                  <a:rPr lang="en-US" b="1" dirty="0" smtClean="0"/>
                  <a:t>Phase is expressed in degrees out of 360</a:t>
                </a:r>
                <a:r>
                  <a:rPr lang="en-US" b="1" dirty="0" smtClean="0">
                    <a:sym typeface="Euclid Symbol" panose="05050102010706020507" pitchFamily="18" charset="2"/>
                  </a:rPr>
                  <a:t> or in radians. It represents how much a graph is shifted relative to some reference SHM graph.</a:t>
                </a:r>
              </a:p>
              <a:p>
                <a:r>
                  <a:rPr lang="en-US" b="1" dirty="0" smtClean="0">
                    <a:sym typeface="Euclid Symbol" panose="05050102010706020507" pitchFamily="18" charset="2"/>
                  </a:rPr>
                  <a:t>Determine the phase difference of the purple and blue relative to the red graph.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6547704" cy="3874792"/>
              </a:xfrm>
              <a:blipFill>
                <a:blip r:embed="rId2"/>
                <a:stretch>
                  <a:fillRect l="-186" t="-1572" r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340" t="58845" r="26217" b="5138"/>
          <a:stretch/>
        </p:blipFill>
        <p:spPr>
          <a:xfrm>
            <a:off x="7905028" y="2961799"/>
            <a:ext cx="3440624" cy="26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 SHM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059866" cy="34163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There’s not much more to say here that we don’t already know. </a:t>
            </a:r>
          </a:p>
          <a:p>
            <a:r>
              <a:rPr lang="en-US" b="1" dirty="0" smtClean="0"/>
              <a:t>Two, possibly three, kinds of energy are involved. Recall kinetic energy is          E</a:t>
            </a:r>
            <a:r>
              <a:rPr lang="en-US" b="1" baseline="-25000" dirty="0" smtClean="0"/>
              <a:t>K</a:t>
            </a:r>
            <a:r>
              <a:rPr lang="en-US" b="1" dirty="0" smtClean="0"/>
              <a:t>= 1/2mv</a:t>
            </a:r>
            <a:r>
              <a:rPr lang="en-US" b="1" baseline="30000" dirty="0" smtClean="0"/>
              <a:t>2           </a:t>
            </a:r>
            <a:r>
              <a:rPr lang="en-US" b="1" dirty="0" smtClean="0"/>
              <a:t>E</a:t>
            </a:r>
            <a:r>
              <a:rPr lang="en-US" b="1" baseline="-25000" dirty="0" smtClean="0"/>
              <a:t>P</a:t>
            </a:r>
            <a:r>
              <a:rPr lang="en-US" b="1" dirty="0" smtClean="0"/>
              <a:t> =1/2 kx</a:t>
            </a:r>
            <a:r>
              <a:rPr lang="en-US" b="1" baseline="30000" dirty="0" smtClean="0"/>
              <a:t>2</a:t>
            </a:r>
            <a:r>
              <a:rPr lang="en-US" b="1" dirty="0" smtClean="0"/>
              <a:t> for a spring     and E</a:t>
            </a:r>
            <a:r>
              <a:rPr lang="en-US" b="1" baseline="-25000" dirty="0" smtClean="0"/>
              <a:t>P</a:t>
            </a:r>
            <a:r>
              <a:rPr lang="en-US" b="1" dirty="0" smtClean="0"/>
              <a:t> = </a:t>
            </a:r>
            <a:r>
              <a:rPr lang="en-US" b="1" dirty="0" err="1" smtClean="0"/>
              <a:t>mgh</a:t>
            </a:r>
            <a:r>
              <a:rPr lang="en-US" b="1" dirty="0" smtClean="0"/>
              <a:t> for gravitational potential energy differences due to height differences.</a:t>
            </a:r>
          </a:p>
          <a:p>
            <a:r>
              <a:rPr lang="en-US" b="1" dirty="0" smtClean="0"/>
              <a:t>Use a vertical cosine curve to represent this oscillation and assess the amount and types of energy present at each 1/8  period for a horizontal oscillation. (Work in three groups)</a:t>
            </a:r>
          </a:p>
          <a:p>
            <a:r>
              <a:rPr lang="en-US" b="1" dirty="0" smtClean="0"/>
              <a:t>Repeat assuming a vertical oscillation.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8"/>
          <a:stretch/>
        </p:blipFill>
        <p:spPr>
          <a:xfrm>
            <a:off x="6359523" y="2263394"/>
            <a:ext cx="5171216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of SHM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Because there are no nonconservative forces present in SHM, energy is conserved. </a:t>
            </a:r>
          </a:p>
          <a:p>
            <a:r>
              <a:rPr lang="en-US" b="1" dirty="0" smtClean="0"/>
              <a:t>When the energy is all spring potential energy, we see that the total energy is proportional to the square of the amplitude.</a:t>
            </a:r>
          </a:p>
          <a:p>
            <a:pPr lvl="1"/>
            <a:r>
              <a:rPr lang="en-US" b="1" dirty="0" smtClean="0"/>
              <a:t>This is an important general fact about SHM: E</a:t>
            </a:r>
            <a:r>
              <a:rPr lang="en-US" b="1" baseline="-25000" dirty="0" smtClean="0"/>
              <a:t>T</a:t>
            </a:r>
            <a:r>
              <a:rPr lang="en-US" b="1" dirty="0" smtClean="0"/>
              <a:t> </a:t>
            </a:r>
            <a:r>
              <a:rPr lang="en-US" b="1" dirty="0" smtClean="0">
                <a:sym typeface="Euclid Symbol" panose="05050102010706020507" pitchFamily="18" charset="2"/>
              </a:rPr>
              <a:t> A</a:t>
            </a:r>
            <a:r>
              <a:rPr lang="en-US" b="1" baseline="30000" dirty="0" smtClean="0">
                <a:sym typeface="Euclid Symbol" panose="05050102010706020507" pitchFamily="18" charset="2"/>
              </a:rPr>
              <a:t>2</a:t>
            </a:r>
            <a:endParaRPr lang="en-US" b="1" dirty="0" smtClean="0">
              <a:sym typeface="Euclid Symbol" panose="05050102010706020507" pitchFamily="18" charset="2"/>
            </a:endParaRPr>
          </a:p>
          <a:p>
            <a:r>
              <a:rPr lang="en-US" b="1" dirty="0" smtClean="0">
                <a:sym typeface="Euclid Symbol" panose="05050102010706020507" pitchFamily="18" charset="2"/>
              </a:rPr>
              <a:t>E</a:t>
            </a:r>
            <a:r>
              <a:rPr lang="en-US" b="1" baseline="-25000" dirty="0" smtClean="0">
                <a:sym typeface="Euclid Symbol" panose="05050102010706020507" pitchFamily="18" charset="2"/>
              </a:rPr>
              <a:t>T</a:t>
            </a:r>
            <a:r>
              <a:rPr lang="en-US" b="1" dirty="0" smtClean="0">
                <a:sym typeface="Euclid Symbol" panose="05050102010706020507" pitchFamily="18" charset="2"/>
              </a:rPr>
              <a:t> = E</a:t>
            </a:r>
            <a:r>
              <a:rPr lang="en-US" b="1" baseline="-25000" dirty="0" smtClean="0">
                <a:sym typeface="Euclid Symbol" panose="05050102010706020507" pitchFamily="18" charset="2"/>
              </a:rPr>
              <a:t>P</a:t>
            </a:r>
            <a:r>
              <a:rPr lang="en-US" b="1" dirty="0" smtClean="0">
                <a:sym typeface="Euclid Symbol" panose="05050102010706020507" pitchFamily="18" charset="2"/>
              </a:rPr>
              <a:t> +</a:t>
            </a:r>
            <a:r>
              <a:rPr lang="en-US" b="1" baseline="-25000" dirty="0" smtClean="0">
                <a:sym typeface="Euclid Symbol" panose="05050102010706020507" pitchFamily="18" charset="2"/>
              </a:rPr>
              <a:t> </a:t>
            </a:r>
            <a:r>
              <a:rPr lang="en-US" b="1" dirty="0" smtClean="0">
                <a:sym typeface="Euclid Symbol" panose="05050102010706020507" pitchFamily="18" charset="2"/>
              </a:rPr>
              <a:t>E</a:t>
            </a:r>
            <a:r>
              <a:rPr lang="en-US" b="1" baseline="-25000" dirty="0" smtClean="0">
                <a:sym typeface="Euclid Symbol" panose="05050102010706020507" pitchFamily="18" charset="2"/>
              </a:rPr>
              <a:t>K</a:t>
            </a:r>
            <a:r>
              <a:rPr lang="en-US" b="1" dirty="0" smtClean="0">
                <a:sym typeface="Euclid Symbol" panose="05050102010706020507" pitchFamily="18" charset="2"/>
              </a:rPr>
              <a:t> = ½ mv</a:t>
            </a:r>
            <a:r>
              <a:rPr lang="en-US" b="1" baseline="30000" dirty="0" smtClean="0">
                <a:sym typeface="Euclid Symbol" panose="05050102010706020507" pitchFamily="18" charset="2"/>
              </a:rPr>
              <a:t>2</a:t>
            </a:r>
            <a:r>
              <a:rPr lang="en-US" b="1" baseline="-25000" dirty="0" smtClean="0">
                <a:sym typeface="Euclid Symbol" panose="05050102010706020507" pitchFamily="18" charset="2"/>
              </a:rPr>
              <a:t>max</a:t>
            </a:r>
            <a:r>
              <a:rPr lang="en-US" b="1" dirty="0" smtClean="0">
                <a:sym typeface="Euclid Symbol" panose="05050102010706020507" pitchFamily="18" charset="2"/>
              </a:rPr>
              <a:t> = ½ kA</a:t>
            </a:r>
            <a:r>
              <a:rPr lang="en-US" b="1" baseline="30000" dirty="0" smtClean="0">
                <a:sym typeface="Euclid Symbol" panose="05050102010706020507" pitchFamily="18" charset="2"/>
              </a:rPr>
              <a:t>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484" t="22616" r="26693" b="45392"/>
          <a:stretch/>
        </p:blipFill>
        <p:spPr>
          <a:xfrm>
            <a:off x="8183105" y="3788044"/>
            <a:ext cx="3099661" cy="23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62" y="2566713"/>
            <a:ext cx="10298920" cy="34163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ym typeface="Euclid Extra" panose="02050502000505020303" pitchFamily="18" charset="2"/>
              </a:rPr>
              <a:t>Exit Slip- </a:t>
            </a:r>
            <a:r>
              <a:rPr lang="en-US" sz="2400" b="1" dirty="0" smtClean="0">
                <a:sym typeface="Euclid Extra" panose="02050502000505020303" pitchFamily="18" charset="2"/>
              </a:rPr>
              <a:t>a) </a:t>
            </a:r>
            <a:r>
              <a:rPr lang="en-US" sz="2800" b="1" dirty="0" smtClean="0"/>
              <a:t>Where </a:t>
            </a:r>
            <a:r>
              <a:rPr lang="en-US" sz="2800" b="1" dirty="0"/>
              <a:t>within an oscillation is the oscillating particle moving the fastest? </a:t>
            </a:r>
            <a:r>
              <a:rPr lang="en-US" sz="2800" b="1"/>
              <a:t>b</a:t>
            </a:r>
            <a:r>
              <a:rPr lang="en-US" sz="2800" b="1" smtClean="0"/>
              <a:t>) Describe </a:t>
            </a:r>
            <a:r>
              <a:rPr lang="en-US" sz="2800" b="1" dirty="0" smtClean="0"/>
              <a:t>the conditions when the </a:t>
            </a:r>
            <a:r>
              <a:rPr lang="en-US" sz="2800" b="1" dirty="0" smtClean="0"/>
              <a:t>displacement </a:t>
            </a:r>
            <a:r>
              <a:rPr lang="en-US" sz="2800" b="1" dirty="0"/>
              <a:t>of the particle can be described by a cosine curve</a:t>
            </a:r>
            <a:r>
              <a:rPr lang="en-US" sz="2800" b="1" dirty="0" smtClean="0"/>
              <a:t>.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dirty="0"/>
              <a:t> </a:t>
            </a:r>
            <a:endParaRPr lang="en-US" b="1" dirty="0" smtClean="0"/>
          </a:p>
          <a:p>
            <a:r>
              <a:rPr lang="en-US" sz="2100" b="1" dirty="0" smtClean="0"/>
              <a:t>What’s Due?  (Pending assignments to complete.)</a:t>
            </a:r>
          </a:p>
          <a:p>
            <a:pPr lvl="1"/>
            <a:r>
              <a:rPr lang="en-US" sz="2100" b="1" dirty="0" smtClean="0"/>
              <a:t>p152 </a:t>
            </a:r>
            <a:r>
              <a:rPr lang="en-US" sz="2100" b="1" dirty="0"/>
              <a:t>#</a:t>
            </a:r>
            <a:r>
              <a:rPr lang="en-US" sz="2100" b="1" dirty="0" smtClean="0"/>
              <a:t>1-5</a:t>
            </a:r>
          </a:p>
          <a:p>
            <a:pPr lvl="1"/>
            <a:r>
              <a:rPr lang="en-US" sz="2100" b="1" dirty="0" smtClean="0"/>
              <a:t>SHM Worksheet </a:t>
            </a:r>
          </a:p>
          <a:p>
            <a:r>
              <a:rPr lang="en-US" sz="2100" b="1" dirty="0" smtClean="0"/>
              <a:t>What’s Next?  (How to prepare for the next day)</a:t>
            </a:r>
          </a:p>
          <a:p>
            <a:pPr lvl="1"/>
            <a:r>
              <a:rPr lang="en-US" sz="2100" b="1" dirty="0" smtClean="0">
                <a:solidFill>
                  <a:schemeClr val="bg2">
                    <a:lumMod val="25000"/>
                  </a:schemeClr>
                </a:solidFill>
              </a:rPr>
              <a:t>Read B.4 Damped Oscillations</a:t>
            </a:r>
            <a:endParaRPr lang="en-US" sz="2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Objectives/Agenda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Objective:  4.1</a:t>
            </a:r>
          </a:p>
          <a:p>
            <a:r>
              <a:rPr lang="en-US" sz="2000" b="1" dirty="0" smtClean="0"/>
              <a:t>Agenda: </a:t>
            </a:r>
          </a:p>
          <a:p>
            <a:pPr lvl="1"/>
            <a:r>
              <a:rPr lang="en-US" sz="1800" b="1" dirty="0" smtClean="0"/>
              <a:t>Types of Oscillation</a:t>
            </a:r>
          </a:p>
          <a:p>
            <a:pPr lvl="1"/>
            <a:r>
              <a:rPr lang="en-US" sz="1800" b="1" dirty="0" smtClean="0"/>
              <a:t>Describing Simple Harmonic Motion (SHM)</a:t>
            </a:r>
          </a:p>
          <a:p>
            <a:pPr lvl="1"/>
            <a:r>
              <a:rPr lang="en-US" sz="1800" b="1" dirty="0" smtClean="0"/>
              <a:t>Graphing SHM</a:t>
            </a:r>
          </a:p>
          <a:p>
            <a:pPr lvl="1"/>
            <a:r>
              <a:rPr lang="en-US" sz="1800" b="1" dirty="0" smtClean="0"/>
              <a:t>Energy of a SHM</a:t>
            </a:r>
          </a:p>
          <a:p>
            <a:r>
              <a:rPr lang="en-US" sz="2000" b="1" dirty="0" smtClean="0"/>
              <a:t>Assignment: p152 #1-5, SHM Worksheet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84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Oscillations</a:t>
            </a:r>
            <a:endParaRPr lang="en-US" dirty="0"/>
          </a:p>
        </p:txBody>
      </p:sp>
      <p:pic>
        <p:nvPicPr>
          <p:cNvPr id="1026" name="Picture 2" descr="Sine - Sinus (animated gif 5.7 MB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9" y="2438237"/>
            <a:ext cx="2989666" cy="22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481" t="32362" r="24072" b="19968"/>
          <a:stretch/>
        </p:blipFill>
        <p:spPr>
          <a:xfrm>
            <a:off x="4265557" y="2211010"/>
            <a:ext cx="3164133" cy="269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" y="4680486"/>
            <a:ext cx="3028950" cy="1504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89" y="2007070"/>
            <a:ext cx="3587844" cy="2687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71" y="4869981"/>
            <a:ext cx="2393281" cy="1988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0"/>
          <a:stretch/>
        </p:blipFill>
        <p:spPr>
          <a:xfrm>
            <a:off x="4648390" y="5021451"/>
            <a:ext cx="2781300" cy="169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Oscillations</a:t>
            </a:r>
            <a:endParaRPr lang="en-US" dirty="0"/>
          </a:p>
        </p:txBody>
      </p:sp>
      <p:pic>
        <p:nvPicPr>
          <p:cNvPr id="2050" name="Picture 2" descr="Image result for diving board oscill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1806837"/>
            <a:ext cx="4121956" cy="23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4472" y="4251642"/>
            <a:ext cx="4292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www.youtube.com/watch?v=SzbFdNlzD58</a:t>
            </a:r>
            <a:r>
              <a:rPr lang="en-US" dirty="0" smtClean="0"/>
              <a:t>  </a:t>
            </a:r>
          </a:p>
          <a:p>
            <a:r>
              <a:rPr lang="en-US" dirty="0" smtClean="0"/>
              <a:t>Trees in wind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4472" y="5301177"/>
            <a:ext cx="4011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www.youtube.com/watch?v=HB2jgJJG2is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Japanese Skyscrapers in 2011 earthquake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505" t="18379" r="55400" b="7892"/>
          <a:stretch/>
        </p:blipFill>
        <p:spPr>
          <a:xfrm>
            <a:off x="6112658" y="1622461"/>
            <a:ext cx="4962798" cy="50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Harmonic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8251"/>
            <a:ext cx="5951240" cy="4246535"/>
          </a:xfrm>
        </p:spPr>
        <p:txBody>
          <a:bodyPr>
            <a:noAutofit/>
          </a:bodyPr>
          <a:lstStyle/>
          <a:p>
            <a:r>
              <a:rPr lang="en-US" b="1" dirty="0" smtClean="0"/>
              <a:t>1) The period and amplitude are constant</a:t>
            </a:r>
          </a:p>
          <a:p>
            <a:pPr lvl="1"/>
            <a:r>
              <a:rPr lang="en-US" sz="1800" b="1" u="sng" dirty="0" smtClean="0"/>
              <a:t>Period</a:t>
            </a:r>
            <a:r>
              <a:rPr lang="en-US" sz="1800" b="1" dirty="0" smtClean="0"/>
              <a:t> is the length of time it takes for one complete oscillation. (A period begins and ends at the same displacement.) Symbol: T</a:t>
            </a:r>
          </a:p>
          <a:p>
            <a:pPr lvl="1"/>
            <a:r>
              <a:rPr lang="en-US" sz="1800" b="1" u="sng" dirty="0" smtClean="0"/>
              <a:t>Amplitude</a:t>
            </a:r>
            <a:r>
              <a:rPr lang="en-US" sz="1800" b="1" dirty="0" smtClean="0"/>
              <a:t> is the maximum displacement from the equilibrium displacement. (always a positive value) Symbol: A</a:t>
            </a:r>
          </a:p>
          <a:p>
            <a:r>
              <a:rPr lang="en-US" b="1" dirty="0" smtClean="0"/>
              <a:t>2) The period is independent of the amplitude</a:t>
            </a:r>
          </a:p>
          <a:p>
            <a:r>
              <a:rPr lang="en-US" b="1" dirty="0" smtClean="0"/>
              <a:t>3) The displacement, velocity and acceleration are sine or cosine functions of time.</a:t>
            </a:r>
          </a:p>
          <a:p>
            <a:r>
              <a:rPr lang="en-US" b="1" dirty="0" smtClean="0"/>
              <a:t>4) The displacement is proportional to and opposite to a restoring force (Hooke’s Law)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5" t="18379" r="55400" b="7892"/>
          <a:stretch/>
        </p:blipFill>
        <p:spPr>
          <a:xfrm>
            <a:off x="7404980" y="2131189"/>
            <a:ext cx="4355721" cy="43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displacement of the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873887" cy="3416300"/>
          </a:xfrm>
        </p:spPr>
        <p:txBody>
          <a:bodyPr/>
          <a:lstStyle/>
          <a:p>
            <a:r>
              <a:rPr lang="en-US" b="1" dirty="0" smtClean="0"/>
              <a:t>An oscillating object is assumed to be a point mass, though in practice it is best to use an object’s center of mass as a reference point for its displacement. In some situations, the edge of an object can be used as a reference point for displacement.</a:t>
            </a:r>
          </a:p>
          <a:p>
            <a:r>
              <a:rPr lang="en-US" b="1" dirty="0" smtClean="0"/>
              <a:t>Create a graph for the displacement, x,  of the block as a function of time. </a:t>
            </a:r>
          </a:p>
          <a:p>
            <a:r>
              <a:rPr lang="en-US" b="1" dirty="0" smtClean="0"/>
              <a:t>Complete the graph for two periods.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5" t="18379" r="55400" b="7892"/>
          <a:stretch/>
        </p:blipFill>
        <p:spPr>
          <a:xfrm>
            <a:off x="6732590" y="1680632"/>
            <a:ext cx="4962798" cy="50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Sine/Cosine for x, v,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157" y="2364377"/>
            <a:ext cx="5999825" cy="3644537"/>
          </a:xfrm>
        </p:spPr>
        <p:txBody>
          <a:bodyPr>
            <a:normAutofit/>
          </a:bodyPr>
          <a:lstStyle/>
          <a:p>
            <a:r>
              <a:rPr lang="en-US" b="1" dirty="0" smtClean="0"/>
              <a:t>Sine or Cosine?? Because our mass started at maximum amplitude at t=0, the curve is a cosine. If the mass starts at the equilibrium and then starts to extend as it oscillates, then the function would be sine. </a:t>
            </a:r>
          </a:p>
          <a:p>
            <a:r>
              <a:rPr lang="en-US" b="1" dirty="0" smtClean="0"/>
              <a:t>They are equivalent descriptions that only depend on when you start the clock.</a:t>
            </a:r>
          </a:p>
          <a:p>
            <a:r>
              <a:rPr lang="en-US" b="1" dirty="0" smtClean="0"/>
              <a:t>Create the velocity vs. time graph that corresponds to this displacement vs time graph.</a:t>
            </a:r>
          </a:p>
          <a:p>
            <a:r>
              <a:rPr lang="en-US" b="1" dirty="0" smtClean="0"/>
              <a:t>Notice that this is negative sine when we start with cosine.  If we start with sine, we get cosine.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0" t="22210" r="76990" b="43342"/>
          <a:stretch/>
        </p:blipFill>
        <p:spPr>
          <a:xfrm>
            <a:off x="7319574" y="1653227"/>
            <a:ext cx="4472248" cy="252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834" t="22942" r="56576" b="42610"/>
          <a:stretch/>
        </p:blipFill>
        <p:spPr>
          <a:xfrm>
            <a:off x="7319574" y="4180295"/>
            <a:ext cx="4472248" cy="25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Sine/Cosine for x, v,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999825" cy="3416300"/>
          </a:xfrm>
        </p:spPr>
        <p:txBody>
          <a:bodyPr/>
          <a:lstStyle/>
          <a:p>
            <a:r>
              <a:rPr lang="en-US" b="1" dirty="0" smtClean="0"/>
              <a:t>Create the acceleration vs. time graph that corresponds to this velocity vs time graph.</a:t>
            </a:r>
          </a:p>
          <a:p>
            <a:r>
              <a:rPr lang="en-US" b="1" dirty="0" smtClean="0"/>
              <a:t> Notice that this one is a negative cosine curve.</a:t>
            </a:r>
            <a:endParaRPr lang="en-US" b="1" dirty="0"/>
          </a:p>
          <a:p>
            <a:r>
              <a:rPr lang="en-US" b="1" dirty="0" smtClean="0"/>
              <a:t>For beginning with sine and v = cosine, the acceleration would be negative sine. </a:t>
            </a:r>
          </a:p>
          <a:p>
            <a:r>
              <a:rPr lang="en-US" b="1" dirty="0" smtClean="0"/>
              <a:t>Summary:</a:t>
            </a:r>
          </a:p>
          <a:p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834" t="22942" r="56576" b="42610"/>
          <a:stretch/>
        </p:blipFill>
        <p:spPr>
          <a:xfrm>
            <a:off x="7303532" y="1784582"/>
            <a:ext cx="4472248" cy="2527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69" t="32216" r="78750" b="35057"/>
          <a:stretch/>
        </p:blipFill>
        <p:spPr>
          <a:xfrm>
            <a:off x="7303532" y="4415600"/>
            <a:ext cx="4389120" cy="239406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66774"/>
              </p:ext>
            </p:extLst>
          </p:nvPr>
        </p:nvGraphicFramePr>
        <p:xfrm>
          <a:off x="1154953" y="4907280"/>
          <a:ext cx="59998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942">
                  <a:extLst>
                    <a:ext uri="{9D8B030D-6E8A-4147-A177-3AD203B41FA5}">
                      <a16:colId xmlns:a16="http://schemas.microsoft.com/office/drawing/2014/main" val="855393305"/>
                    </a:ext>
                  </a:extLst>
                </a:gridCol>
                <a:gridCol w="1999942">
                  <a:extLst>
                    <a:ext uri="{9D8B030D-6E8A-4147-A177-3AD203B41FA5}">
                      <a16:colId xmlns:a16="http://schemas.microsoft.com/office/drawing/2014/main" val="657683611"/>
                    </a:ext>
                  </a:extLst>
                </a:gridCol>
                <a:gridCol w="1999942">
                  <a:extLst>
                    <a:ext uri="{9D8B030D-6E8A-4147-A177-3AD203B41FA5}">
                      <a16:colId xmlns:a16="http://schemas.microsoft.com/office/drawing/2014/main" val="1490691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347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 Sine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Neg</a:t>
                      </a:r>
                      <a:r>
                        <a:rPr lang="en-US" baseline="0" dirty="0" smtClean="0"/>
                        <a:t> Cosine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10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 Sine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699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2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999825" cy="34163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Consider a graph with all three curves graphed at the same time.</a:t>
            </a:r>
          </a:p>
          <a:p>
            <a:r>
              <a:rPr lang="en-US" b="1" dirty="0" smtClean="0"/>
              <a:t>Notice that the acceleration curve is proportional to the opposite of the displacement curve.</a:t>
            </a:r>
          </a:p>
          <a:p>
            <a:r>
              <a:rPr lang="en-US" b="1" dirty="0"/>
              <a:t> </a:t>
            </a:r>
            <a:r>
              <a:rPr lang="en-US" b="1" dirty="0" smtClean="0"/>
              <a:t>a </a:t>
            </a:r>
            <a:r>
              <a:rPr lang="en-US" b="1" dirty="0" smtClean="0">
                <a:sym typeface="Euclid Symbol" panose="05050102010706020507" pitchFamily="18" charset="2"/>
              </a:rPr>
              <a:t>  – x </a:t>
            </a:r>
            <a:endParaRPr lang="en-US" b="1" dirty="0" smtClean="0"/>
          </a:p>
          <a:p>
            <a:r>
              <a:rPr lang="en-US" b="1" dirty="0" smtClean="0"/>
              <a:t>Hooke’s Law: F = </a:t>
            </a:r>
            <a:r>
              <a:rPr lang="en-US" b="1" dirty="0">
                <a:sym typeface="Euclid Symbol" panose="05050102010706020507" pitchFamily="18" charset="2"/>
              </a:rPr>
              <a:t>– </a:t>
            </a:r>
            <a:r>
              <a:rPr lang="en-US" b="1" dirty="0" err="1" smtClean="0">
                <a:sym typeface="Euclid Symbol" panose="05050102010706020507" pitchFamily="18" charset="2"/>
              </a:rPr>
              <a:t>kx</a:t>
            </a:r>
            <a:r>
              <a:rPr lang="en-US" b="1" dirty="0" smtClean="0">
                <a:sym typeface="Euclid Symbol" panose="05050102010706020507" pitchFamily="18" charset="2"/>
              </a:rPr>
              <a:t> = ma</a:t>
            </a:r>
          </a:p>
          <a:p>
            <a:r>
              <a:rPr lang="en-US" b="1" dirty="0" smtClean="0">
                <a:sym typeface="Euclid Symbol" panose="05050102010706020507" pitchFamily="18" charset="2"/>
              </a:rPr>
              <a:t>a = </a:t>
            </a:r>
            <a:r>
              <a:rPr lang="en-US" b="1" dirty="0">
                <a:sym typeface="Euclid Symbol" panose="05050102010706020507" pitchFamily="18" charset="2"/>
              </a:rPr>
              <a:t>– </a:t>
            </a:r>
            <a:r>
              <a:rPr lang="en-US" b="1" dirty="0" smtClean="0">
                <a:sym typeface="Euclid Symbol" panose="05050102010706020507" pitchFamily="18" charset="2"/>
              </a:rPr>
              <a:t>(k/m) x </a:t>
            </a:r>
          </a:p>
          <a:p>
            <a:r>
              <a:rPr lang="en-US" b="1" dirty="0" smtClean="0">
                <a:sym typeface="Euclid Symbol" panose="05050102010706020507" pitchFamily="18" charset="2"/>
              </a:rPr>
              <a:t>This is one of the defining characteristics of SHM: that the position is proportional to an opposing force.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126" t="32443" r="58593" b="34830"/>
          <a:stretch/>
        </p:blipFill>
        <p:spPr>
          <a:xfrm>
            <a:off x="7275797" y="2876980"/>
            <a:ext cx="4389120" cy="23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16139</TotalTime>
  <Words>793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Century Gothic</vt:lpstr>
      <vt:lpstr>Euclid Extra</vt:lpstr>
      <vt:lpstr>Euclid Symbol</vt:lpstr>
      <vt:lpstr>Wingdings</vt:lpstr>
      <vt:lpstr>Wingdings 3</vt:lpstr>
      <vt:lpstr>Ion Boardroom</vt:lpstr>
      <vt:lpstr>Physics 3 – Sept 3, 2019</vt:lpstr>
      <vt:lpstr>Objectives/Agenda</vt:lpstr>
      <vt:lpstr>Examples of Oscillations</vt:lpstr>
      <vt:lpstr>Examples of Oscillations</vt:lpstr>
      <vt:lpstr>Simple Harmonic Motion</vt:lpstr>
      <vt:lpstr>Describing displacement of the mass</vt:lpstr>
      <vt:lpstr>Sine/Cosine for x, v, a</vt:lpstr>
      <vt:lpstr>Sine/Cosine for x, v, a</vt:lpstr>
      <vt:lpstr>Hooke’s Law</vt:lpstr>
      <vt:lpstr>Deriving from sine/cosine model</vt:lpstr>
      <vt:lpstr>Mass on spring oscillation</vt:lpstr>
      <vt:lpstr>Frequency and Phase Difference</vt:lpstr>
      <vt:lpstr>Energy in SHM</vt:lpstr>
      <vt:lpstr>Total Energy of SHM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137</cp:revision>
  <dcterms:created xsi:type="dcterms:W3CDTF">2015-08-11T02:33:52Z</dcterms:created>
  <dcterms:modified xsi:type="dcterms:W3CDTF">2019-09-03T13:35:35Z</dcterms:modified>
</cp:coreProperties>
</file>